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0" r:id="rId3"/>
    <p:sldId id="261" r:id="rId4"/>
    <p:sldId id="262" r:id="rId5"/>
    <p:sldId id="257" r:id="rId6"/>
    <p:sldId id="258" r:id="rId7"/>
    <p:sldId id="259" r:id="rId8"/>
    <p:sldId id="263" r:id="rId9"/>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tr-TR" smtClean="0"/>
              <a:t>Asıl başlık stili için tıklatın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bwMode="white"/>
        <p:txBody>
          <a:bodyPr/>
          <a:lstStyle/>
          <a:p>
            <a:fld id="{012F9E1A-A5F7-411F-920D-CF291367B9B7}" type="datetimeFigureOut">
              <a:rPr lang="tr-TR" smtClean="0"/>
              <a:t>05.05.2011</a:t>
            </a:fld>
            <a:endParaRPr lang="tr-TR"/>
          </a:p>
        </p:txBody>
      </p:sp>
      <p:sp>
        <p:nvSpPr>
          <p:cNvPr id="5" name="Footer Placeholder 4"/>
          <p:cNvSpPr>
            <a:spLocks noGrp="1"/>
          </p:cNvSpPr>
          <p:nvPr>
            <p:ph type="ftr" sz="quarter" idx="11"/>
          </p:nvPr>
        </p:nvSpPr>
        <p:spPr bwMode="white"/>
        <p:txBody>
          <a:bodyPr/>
          <a:lstStyle/>
          <a:p>
            <a:endParaRPr lang="tr-TR"/>
          </a:p>
        </p:txBody>
      </p:sp>
      <p:sp>
        <p:nvSpPr>
          <p:cNvPr id="6" name="Slide Number Placeholder 5"/>
          <p:cNvSpPr>
            <a:spLocks noGrp="1"/>
          </p:cNvSpPr>
          <p:nvPr>
            <p:ph type="sldNum" sz="quarter" idx="12"/>
          </p:nvPr>
        </p:nvSpPr>
        <p:spPr/>
        <p:txBody>
          <a:bodyPr/>
          <a:lstStyle/>
          <a:p>
            <a:fld id="{654B1CC8-BA3C-49DD-AD1B-57B34650FF7C}"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012F9E1A-A5F7-411F-920D-CF291367B9B7}"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54B1CC8-BA3C-49DD-AD1B-57B34650FF7C}"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012F9E1A-A5F7-411F-920D-CF291367B9B7}"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54B1CC8-BA3C-49DD-AD1B-57B34650FF7C}"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012F9E1A-A5F7-411F-920D-CF291367B9B7}"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54B1CC8-BA3C-49DD-AD1B-57B34650FF7C}" type="slidenum">
              <a:rPr lang="tr-TR" smtClean="0"/>
              <a:t>‹#›</a:t>
            </a:fld>
            <a:endParaRPr lang="tr-T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12F9E1A-A5F7-411F-920D-CF291367B9B7}"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54B1CC8-BA3C-49DD-AD1B-57B34650FF7C}" type="slidenum">
              <a:rPr lang="tr-TR" smtClean="0"/>
              <a:t>‹#›</a:t>
            </a:fld>
            <a:endParaRPr lang="tr-T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tr-TR" smtClean="0"/>
              <a:t>Asıl başlık stili için tıklatın</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2" name="Title 1"/>
          <p:cNvSpPr>
            <a:spLocks noGrp="1"/>
          </p:cNvSpPr>
          <p:nvPr>
            <p:ph type="title"/>
          </p:nvPr>
        </p:nvSpPr>
        <p:spPr/>
        <p:txBody>
          <a:bodyPr/>
          <a:lstStyle/>
          <a:p>
            <a:r>
              <a:rPr lang="tr-TR" smtClean="0"/>
              <a:t>Asıl başlık stili için tıklatın</a:t>
            </a:r>
            <a:endParaRPr lang="en-US"/>
          </a:p>
        </p:txBody>
      </p:sp>
      <p:sp>
        <p:nvSpPr>
          <p:cNvPr id="5" name="Date Placeholder 4"/>
          <p:cNvSpPr>
            <a:spLocks noGrp="1"/>
          </p:cNvSpPr>
          <p:nvPr>
            <p:ph type="dt" sz="half" idx="10"/>
          </p:nvPr>
        </p:nvSpPr>
        <p:spPr/>
        <p:txBody>
          <a:bodyPr/>
          <a:lstStyle/>
          <a:p>
            <a:fld id="{012F9E1A-A5F7-411F-920D-CF291367B9B7}"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54B1CC8-BA3C-49DD-AD1B-57B34650FF7C}" type="slidenum">
              <a:rPr lang="tr-TR" smtClean="0"/>
              <a:t>‹#›</a:t>
            </a:fld>
            <a:endParaRPr lang="tr-TR"/>
          </a:p>
        </p:txBody>
      </p:sp>
      <p:sp>
        <p:nvSpPr>
          <p:cNvPr id="12" name="Content Placeholder 11"/>
          <p:cNvSpPr>
            <a:spLocks noGrp="1"/>
          </p:cNvSpPr>
          <p:nvPr>
            <p:ph sz="quarter" idx="14"/>
          </p:nvPr>
        </p:nvSpPr>
        <p:spPr>
          <a:xfrm>
            <a:off x="4648200" y="2438400"/>
            <a:ext cx="3124200" cy="3124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7" name="Date Placeholder 6"/>
          <p:cNvSpPr>
            <a:spLocks noGrp="1"/>
          </p:cNvSpPr>
          <p:nvPr>
            <p:ph type="dt" sz="half" idx="10"/>
          </p:nvPr>
        </p:nvSpPr>
        <p:spPr/>
        <p:txBody>
          <a:bodyPr/>
          <a:lstStyle/>
          <a:p>
            <a:fld id="{012F9E1A-A5F7-411F-920D-CF291367B9B7}" type="datetimeFigureOut">
              <a:rPr lang="tr-TR" smtClean="0"/>
              <a:t>05.05.2011</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654B1CC8-BA3C-49DD-AD1B-57B34650FF7C}"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Date Placeholder 2"/>
          <p:cNvSpPr>
            <a:spLocks noGrp="1"/>
          </p:cNvSpPr>
          <p:nvPr>
            <p:ph type="dt" sz="half" idx="10"/>
          </p:nvPr>
        </p:nvSpPr>
        <p:spPr/>
        <p:txBody>
          <a:bodyPr/>
          <a:lstStyle/>
          <a:p>
            <a:fld id="{012F9E1A-A5F7-411F-920D-CF291367B9B7}" type="datetimeFigureOut">
              <a:rPr lang="tr-TR" smtClean="0"/>
              <a:t>05.05.2011</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654B1CC8-BA3C-49DD-AD1B-57B34650FF7C}" type="slidenum">
              <a:rPr lang="tr-TR" smtClean="0"/>
              <a:t>‹#›</a:t>
            </a:fld>
            <a:endParaRPr lang="tr-T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12F9E1A-A5F7-411F-920D-CF291367B9B7}"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54B1CC8-BA3C-49DD-AD1B-57B34650FF7C}"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012F9E1A-A5F7-411F-920D-CF291367B9B7}"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54B1CC8-BA3C-49DD-AD1B-57B34650FF7C}" type="slidenum">
              <a:rPr lang="tr-TR" smtClean="0"/>
              <a:t>‹#›</a:t>
            </a:fld>
            <a:endParaRPr lang="tr-TR"/>
          </a:p>
        </p:txBody>
      </p:sp>
      <p:sp>
        <p:nvSpPr>
          <p:cNvPr id="9" name="Content Placeholder 8"/>
          <p:cNvSpPr>
            <a:spLocks noGrp="1"/>
          </p:cNvSpPr>
          <p:nvPr>
            <p:ph sz="quarter" idx="13"/>
          </p:nvPr>
        </p:nvSpPr>
        <p:spPr>
          <a:xfrm>
            <a:off x="1371600" y="1676400"/>
            <a:ext cx="3276600" cy="3505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tr-TR" smtClean="0"/>
              <a:t>Asıl başlık stili için tıklatın</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012F9E1A-A5F7-411F-920D-CF291367B9B7}"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54B1CC8-BA3C-49DD-AD1B-57B34650FF7C}"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012F9E1A-A5F7-411F-920D-CF291367B9B7}" type="datetimeFigureOut">
              <a:rPr lang="tr-TR" smtClean="0"/>
              <a:t>05.05.2011</a:t>
            </a:fld>
            <a:endParaRPr lang="tr-TR"/>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tr-TR"/>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654B1CC8-BA3C-49DD-AD1B-57B34650FF7C}"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tr.wikipedia.org/wiki/Agop_Dila%C3%A7ar" TargetMode="External"/><Relationship Id="rId7" Type="http://schemas.openxmlformats.org/officeDocument/2006/relationships/hyperlink" Target="http://tr.wikipedia.org/wiki/1937" TargetMode="External"/><Relationship Id="rId2" Type="http://schemas.openxmlformats.org/officeDocument/2006/relationships/hyperlink" Target="http://tr.wikipedia.org/wiki/Geometri_%28kitap%29#cite_note-0" TargetMode="External"/><Relationship Id="rId1" Type="http://schemas.openxmlformats.org/officeDocument/2006/relationships/slideLayout" Target="../slideLayouts/slideLayout2.xml"/><Relationship Id="rId6" Type="http://schemas.openxmlformats.org/officeDocument/2006/relationships/hyperlink" Target="http://tr.wikipedia.org/wiki/Milli_E%C4%9Fitim_Bakanl%C4%B1%C4%9F%C4%B1" TargetMode="External"/><Relationship Id="rId5" Type="http://schemas.openxmlformats.org/officeDocument/2006/relationships/hyperlink" Target="http://tr.wikipedia.org/wiki/Dolmabah%C3%A7e_Saray%C4%B1" TargetMode="External"/><Relationship Id="rId4" Type="http://schemas.openxmlformats.org/officeDocument/2006/relationships/hyperlink" Target="http://tr.wikipedia.org/wiki/S%C3%BCreyya_Anderiman"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tr.wikipedia.org/wiki/Geometri_%28kitap%29#cite_note-2" TargetMode="External"/><Relationship Id="rId2" Type="http://schemas.openxmlformats.org/officeDocument/2006/relationships/hyperlink" Target="http://tr.wikipedia.org/wiki/Geometri_%28kitap%29#cite_note-Lewis_G.-1"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a:xfrm>
            <a:off x="1475656" y="1628800"/>
            <a:ext cx="6400800" cy="2577832"/>
          </a:xfrm>
        </p:spPr>
        <p:txBody>
          <a:bodyPr>
            <a:normAutofit/>
          </a:bodyPr>
          <a:lstStyle/>
          <a:p>
            <a:r>
              <a:rPr lang="tr-TR" dirty="0" smtClean="0"/>
              <a:t>Atatürk’ün </a:t>
            </a:r>
            <a:r>
              <a:rPr lang="tr-TR" dirty="0" err="1" smtClean="0"/>
              <a:t>geometrİye</a:t>
            </a:r>
            <a:r>
              <a:rPr lang="tr-TR" dirty="0" smtClean="0"/>
              <a:t> </a:t>
            </a:r>
            <a:r>
              <a:rPr lang="tr-TR" dirty="0" err="1" smtClean="0"/>
              <a:t>verdİğİ</a:t>
            </a:r>
            <a:r>
              <a:rPr lang="tr-TR" dirty="0" smtClean="0"/>
              <a:t> önem</a:t>
            </a:r>
            <a:endParaRPr lang="tr-TR" dirty="0"/>
          </a:p>
        </p:txBody>
      </p:sp>
    </p:spTree>
    <p:extLst>
      <p:ext uri="{BB962C8B-B14F-4D97-AF65-F5344CB8AC3E}">
        <p14:creationId xmlns:p14="http://schemas.microsoft.com/office/powerpoint/2010/main" val="358348185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err="1" smtClean="0"/>
              <a:t>geometrİ</a:t>
            </a:r>
            <a:r>
              <a:rPr lang="tr-TR" dirty="0" smtClean="0"/>
              <a:t> ve </a:t>
            </a:r>
            <a:r>
              <a:rPr lang="tr-TR" dirty="0" err="1" smtClean="0"/>
              <a:t>atatük</a:t>
            </a:r>
            <a:endParaRPr lang="tr-TR" dirty="0"/>
          </a:p>
        </p:txBody>
      </p:sp>
      <p:sp>
        <p:nvSpPr>
          <p:cNvPr id="3" name="İçerik Yer Tutucusu 2"/>
          <p:cNvSpPr>
            <a:spLocks noGrp="1"/>
          </p:cNvSpPr>
          <p:nvPr>
            <p:ph idx="1"/>
          </p:nvPr>
        </p:nvSpPr>
        <p:spPr>
          <a:xfrm>
            <a:off x="1371600" y="2438400"/>
            <a:ext cx="6400800" cy="3150840"/>
          </a:xfrm>
        </p:spPr>
        <p:txBody>
          <a:bodyPr>
            <a:noAutofit/>
          </a:bodyPr>
          <a:lstStyle/>
          <a:p>
            <a:r>
              <a:rPr lang="tr-TR" sz="1300" dirty="0" smtClean="0"/>
              <a:t>Türk Dil Kurumu başuzmanı olan ve kendisine Mustafa Kemal tarafından </a:t>
            </a:r>
            <a:r>
              <a:rPr lang="tr-TR" sz="1300" dirty="0" err="1" smtClean="0"/>
              <a:t>Dilaçar</a:t>
            </a:r>
            <a:r>
              <a:rPr lang="tr-TR" sz="1300" dirty="0" smtClean="0"/>
              <a:t> soyadı verilen </a:t>
            </a:r>
            <a:r>
              <a:rPr lang="tr-TR" sz="1300" dirty="0" err="1" smtClean="0"/>
              <a:t>Agop</a:t>
            </a:r>
            <a:r>
              <a:rPr lang="tr-TR" sz="1300" dirty="0" smtClean="0"/>
              <a:t> </a:t>
            </a:r>
            <a:r>
              <a:rPr lang="tr-TR" sz="1300" dirty="0" err="1" smtClean="0"/>
              <a:t>Dilaçar</a:t>
            </a:r>
            <a:r>
              <a:rPr lang="tr-TR" sz="1300" dirty="0" smtClean="0"/>
              <a:t> a göre; Geometri kitabını Atatürk, ölümünden bir buçuk yıl kadar önce, 1936 - 1937 yılı kış aylarında Dolmabahçe sarayında kendi elleriyle yazmıştır. Askerlik ocağından gelen Atatürk aynı anda büyük bir eğitimci de olup yurdun kültür sorunlarıyla da fazlasıyla ilgilenmiştir. Tarih boyunca yabancı ülkelerde büyük sanını kazanan asker devlet başkanları, uluslarına eğitim alanında da önderlik etmişler, kendi kalemleriyle eğitici yapıtlar meydana getirmişlerdir. İngilizlerin büyük </a:t>
            </a:r>
            <a:r>
              <a:rPr lang="tr-TR" sz="1300" dirty="0" err="1" smtClean="0"/>
              <a:t>Alfredi</a:t>
            </a:r>
            <a:r>
              <a:rPr lang="tr-TR" sz="1300" i="1" dirty="0" smtClean="0"/>
              <a:t>(</a:t>
            </a:r>
            <a:r>
              <a:rPr lang="tr-TR" sz="1300" i="1" dirty="0" err="1" smtClean="0"/>
              <a:t>Alfred</a:t>
            </a:r>
            <a:r>
              <a:rPr lang="tr-TR" sz="1300" i="1" dirty="0" smtClean="0"/>
              <a:t> </a:t>
            </a:r>
            <a:r>
              <a:rPr lang="tr-TR" sz="1300" i="1" dirty="0" err="1" smtClean="0"/>
              <a:t>the</a:t>
            </a:r>
            <a:r>
              <a:rPr lang="tr-TR" sz="1300" i="1" dirty="0" smtClean="0"/>
              <a:t> Great, 849-899)</a:t>
            </a:r>
            <a:r>
              <a:rPr lang="tr-TR" sz="1300" dirty="0" smtClean="0"/>
              <a:t> ve Almanların büyük </a:t>
            </a:r>
            <a:r>
              <a:rPr lang="tr-TR" sz="1300" dirty="0" err="1" smtClean="0"/>
              <a:t>Friedrichi</a:t>
            </a:r>
            <a:r>
              <a:rPr lang="tr-TR" sz="1300" i="1" dirty="0" smtClean="0"/>
              <a:t>(</a:t>
            </a:r>
            <a:r>
              <a:rPr lang="tr-TR" sz="1300" i="1" dirty="0" err="1" smtClean="0"/>
              <a:t>Freidrich</a:t>
            </a:r>
            <a:r>
              <a:rPr lang="tr-TR" sz="1300" i="1" dirty="0" smtClean="0"/>
              <a:t> der </a:t>
            </a:r>
            <a:r>
              <a:rPr lang="tr-TR" sz="1300" i="1" dirty="0" err="1" smtClean="0"/>
              <a:t>Grosse</a:t>
            </a:r>
            <a:r>
              <a:rPr lang="tr-TR" sz="1300" i="1" dirty="0" smtClean="0"/>
              <a:t>, 1712-1786)</a:t>
            </a:r>
            <a:r>
              <a:rPr lang="tr-TR" sz="1300" dirty="0" smtClean="0"/>
              <a:t> bu gerçeğin iki büyük kanıtıdır.. Geometri kitabının kapağında önemle belirtildiği üzere, Atatürk ün bu yapıtı, geometri öğretenlerle, bu konuda kitap yazacaklara kılavuz olarak Kültür Bakanlığınca neşredilmiştir. Kapakta yazar adı yoktur, fakat yazının ruhu ve tutumu, onun Atatürk ün elinden çıkmış olduğunu apaçık gösterir.</a:t>
            </a:r>
            <a:endParaRPr lang="tr-TR" sz="1300" dirty="0"/>
          </a:p>
        </p:txBody>
      </p:sp>
    </p:spTree>
    <p:extLst>
      <p:ext uri="{BB962C8B-B14F-4D97-AF65-F5344CB8AC3E}">
        <p14:creationId xmlns:p14="http://schemas.microsoft.com/office/powerpoint/2010/main" val="222555622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71600" y="1628800"/>
            <a:ext cx="6400800" cy="4032448"/>
          </a:xfrm>
        </p:spPr>
        <p:txBody>
          <a:bodyPr>
            <a:noAutofit/>
          </a:bodyPr>
          <a:lstStyle/>
          <a:p>
            <a:r>
              <a:rPr lang="tr-TR" sz="1450" dirty="0"/>
              <a:t>Geometri, eski terimle Hendese, eğitim sistemimizde önemli bir yer tuttuğu halde, terimleri çok ağdalı ve çapraşıktı. Arapça ve Farsça okul programından kaldırılmış, fakat Arapça üzerine kurulmuş olan terimler kalmıştı. Örneğin, </a:t>
            </a:r>
            <a:r>
              <a:rPr lang="tr-TR" sz="1450" b="1" dirty="0"/>
              <a:t>müselles-i </a:t>
            </a:r>
            <a:r>
              <a:rPr lang="tr-TR" sz="1450" b="1" dirty="0" err="1"/>
              <a:t>mütesaviyül</a:t>
            </a:r>
            <a:r>
              <a:rPr lang="tr-TR" sz="1450" b="1" dirty="0"/>
              <a:t> </a:t>
            </a:r>
            <a:r>
              <a:rPr lang="tr-TR" sz="1450" b="1" dirty="0" err="1"/>
              <a:t>adla</a:t>
            </a:r>
            <a:r>
              <a:rPr lang="tr-TR" sz="1450" dirty="0" err="1"/>
              <a:t>yı</a:t>
            </a:r>
            <a:r>
              <a:rPr lang="tr-TR" sz="1450" dirty="0"/>
              <a:t> hangi öğrenci anlayabilirdi ki. Atatürk, öğrencinin anlayış yolundaki tıkanıklığı açmak için bu terimi eşkenar üçgene çevirdi. İşte bu 44 sayfalık küçük kitapta </a:t>
            </a:r>
            <a:r>
              <a:rPr lang="tr-TR" sz="1450" b="1" dirty="0"/>
              <a:t>boyut, uzay, yüzey, düzey, çap, yarıçap, kesek, kesit, yay, çember, teğet, açı, açıortay, içters açı, dışters açı, taban, eğik, kırık, çekül, yatay, düşey, dikey, yöndeş, konum, üçgen, dörtgen, beşgen, köşegen, eşkenar, ikizkenar, paralelkenar, yanal, yamuk, artı, eksi, çarpı, bölü, eşit, toplam, oran, orantı, türev, alan, </a:t>
            </a:r>
            <a:r>
              <a:rPr lang="tr-TR" sz="1450" b="1" dirty="0" err="1"/>
              <a:t>varsayı</a:t>
            </a:r>
            <a:r>
              <a:rPr lang="tr-TR" sz="1450" b="1" dirty="0"/>
              <a:t>, gerekçe</a:t>
            </a:r>
            <a:r>
              <a:rPr lang="tr-TR" sz="1450" dirty="0"/>
              <a:t> gibi terimler hep bu amaçla Atatürk tarafından türetilip daha sonra da Türkçeye yerleşmişlerdir.</a:t>
            </a:r>
          </a:p>
        </p:txBody>
      </p:sp>
    </p:spTree>
    <p:extLst>
      <p:ext uri="{BB962C8B-B14F-4D97-AF65-F5344CB8AC3E}">
        <p14:creationId xmlns:p14="http://schemas.microsoft.com/office/powerpoint/2010/main" val="109241302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71600" y="1772816"/>
            <a:ext cx="6400800" cy="3713585"/>
          </a:xfrm>
        </p:spPr>
        <p:txBody>
          <a:bodyPr>
            <a:noAutofit/>
          </a:bodyPr>
          <a:lstStyle/>
          <a:p>
            <a:r>
              <a:rPr lang="tr-TR" sz="1600" dirty="0"/>
              <a:t>Atatürk eleştirileri daima memnunlukla karşılamış ve ortaya koyduğu yeni sözcük ve terimlere bir deneme hakkı tanıdığını belirtmiştir. Amacı daima daha uyguna doğru ilerlemek olmuş, önerilen değişiklikleri akla uygun görünce hemen benimsemiştir. Atatürk ün ortaya koyduğu terimlerden birkaçı bugün kullanılıştan çıkmış, yerlerini daha uygunlarına bırakmışlardır. </a:t>
            </a:r>
            <a:r>
              <a:rPr lang="tr-TR" sz="1600" dirty="0" err="1"/>
              <a:t>Tümey</a:t>
            </a:r>
            <a:r>
              <a:rPr lang="tr-TR" sz="1600" dirty="0"/>
              <a:t> açı yerine tümler açı, </a:t>
            </a:r>
            <a:r>
              <a:rPr lang="tr-TR" sz="1600" dirty="0" err="1"/>
              <a:t>bütey</a:t>
            </a:r>
            <a:r>
              <a:rPr lang="tr-TR" sz="1600" dirty="0"/>
              <a:t> açı yerine bütünler açı bunlara örnektir. Mustafa Kemal ilke insanı olduğu için bunları hoş görmüş, hatta sevinmiştir de. Yeter ki ortaya koyduğu ilkeler sarsılmasın ve yine </a:t>
            </a:r>
            <a:r>
              <a:rPr lang="tr-TR" sz="1600" b="1" dirty="0" err="1"/>
              <a:t>zaviyetan</a:t>
            </a:r>
            <a:r>
              <a:rPr lang="tr-TR" sz="1600" b="1" dirty="0"/>
              <a:t>-ı </a:t>
            </a:r>
            <a:r>
              <a:rPr lang="tr-TR" sz="1600" b="1" dirty="0" err="1"/>
              <a:t>mütekabiletan</a:t>
            </a:r>
            <a:r>
              <a:rPr lang="tr-TR" sz="1600" b="1" dirty="0"/>
              <a:t>-ı </a:t>
            </a:r>
            <a:r>
              <a:rPr lang="tr-TR" sz="1600" b="1" dirty="0" err="1"/>
              <a:t>dahiletan</a:t>
            </a:r>
            <a:r>
              <a:rPr lang="tr-TR" sz="1600" b="1" dirty="0"/>
              <a:t> ( = içters açılar)</a:t>
            </a:r>
            <a:r>
              <a:rPr lang="tr-TR" sz="1600" dirty="0"/>
              <a:t> gibi terimlere dönülmesin. </a:t>
            </a:r>
            <a:br>
              <a:rPr lang="tr-TR" sz="1600" dirty="0"/>
            </a:br>
            <a:endParaRPr lang="tr-TR" sz="1600" dirty="0"/>
          </a:p>
        </p:txBody>
      </p:sp>
    </p:spTree>
    <p:extLst>
      <p:ext uri="{BB962C8B-B14F-4D97-AF65-F5344CB8AC3E}">
        <p14:creationId xmlns:p14="http://schemas.microsoft.com/office/powerpoint/2010/main" val="425381157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371600" y="1295400"/>
            <a:ext cx="6400800" cy="981472"/>
          </a:xfrm>
        </p:spPr>
        <p:txBody>
          <a:bodyPr>
            <a:normAutofit fontScale="90000"/>
          </a:bodyPr>
          <a:lstStyle/>
          <a:p>
            <a:r>
              <a:rPr lang="tr-TR" dirty="0" smtClean="0"/>
              <a:t>Atatürk’ün </a:t>
            </a:r>
            <a:r>
              <a:rPr lang="tr-TR" dirty="0" err="1" smtClean="0"/>
              <a:t>geometrİ</a:t>
            </a:r>
            <a:r>
              <a:rPr lang="tr-TR" dirty="0" smtClean="0"/>
              <a:t/>
            </a:r>
            <a:br>
              <a:rPr lang="tr-TR" dirty="0" smtClean="0"/>
            </a:br>
            <a:r>
              <a:rPr lang="tr-TR" dirty="0" err="1" smtClean="0"/>
              <a:t>kİtabI</a:t>
            </a:r>
            <a:endParaRPr lang="tr-TR" dirty="0"/>
          </a:p>
        </p:txBody>
      </p:sp>
      <p:sp>
        <p:nvSpPr>
          <p:cNvPr id="3" name="İçerik Yer Tutucusu 2"/>
          <p:cNvSpPr>
            <a:spLocks noGrp="1"/>
          </p:cNvSpPr>
          <p:nvPr>
            <p:ph idx="1"/>
          </p:nvPr>
        </p:nvSpPr>
        <p:spPr>
          <a:xfrm>
            <a:off x="1403648" y="2492896"/>
            <a:ext cx="6400800" cy="3209529"/>
          </a:xfrm>
        </p:spPr>
        <p:txBody>
          <a:bodyPr>
            <a:normAutofit fontScale="25000" lnSpcReduction="20000"/>
          </a:bodyPr>
          <a:lstStyle/>
          <a:p>
            <a:r>
              <a:rPr lang="tr-TR" sz="5000" b="1" dirty="0"/>
              <a:t>Geometri</a:t>
            </a:r>
            <a:r>
              <a:rPr lang="tr-TR" sz="5000" dirty="0"/>
              <a:t>, Atatürk tarafından ilk defa Türkçe geometri terimleri kullanılarak 1936 yılının sonunda yazılmış olan 44 sayfalık kitap.</a:t>
            </a:r>
            <a:r>
              <a:rPr lang="tr-TR" sz="5000" baseline="30000" dirty="0">
                <a:hlinkClick r:id="rId2"/>
              </a:rPr>
              <a:t>[1]</a:t>
            </a:r>
            <a:endParaRPr lang="tr-TR" sz="5000" dirty="0"/>
          </a:p>
          <a:p>
            <a:r>
              <a:rPr lang="tr-TR" sz="5000" dirty="0" err="1">
                <a:hlinkClick r:id="rId3"/>
              </a:rPr>
              <a:t>Agop</a:t>
            </a:r>
            <a:r>
              <a:rPr lang="tr-TR" sz="5000" dirty="0">
                <a:hlinkClick r:id="rId3"/>
              </a:rPr>
              <a:t> </a:t>
            </a:r>
            <a:r>
              <a:rPr lang="tr-TR" sz="5000" dirty="0" err="1">
                <a:hlinkClick r:id="rId3"/>
              </a:rPr>
              <a:t>Dilaçar</a:t>
            </a:r>
            <a:r>
              <a:rPr lang="tr-TR" sz="5000" dirty="0"/>
              <a:t> kitabın 1971 baskısına yazdığı önsözde, kitabın yazılış hikâyesini anlatır. 1936 yılının sonbaharında Atatürk, Özel Kalem Müdürü </a:t>
            </a:r>
            <a:r>
              <a:rPr lang="tr-TR" sz="5000" dirty="0">
                <a:hlinkClick r:id="rId4"/>
              </a:rPr>
              <a:t>Süreyya </a:t>
            </a:r>
            <a:r>
              <a:rPr lang="tr-TR" sz="5000" dirty="0" err="1">
                <a:hlinkClick r:id="rId4"/>
              </a:rPr>
              <a:t>Anderiman</a:t>
            </a:r>
            <a:r>
              <a:rPr lang="tr-TR" sz="5000" dirty="0"/>
              <a:t> ve </a:t>
            </a:r>
            <a:r>
              <a:rPr lang="tr-TR" sz="5000" dirty="0" err="1"/>
              <a:t>Agop</a:t>
            </a:r>
            <a:r>
              <a:rPr lang="tr-TR" sz="5000" dirty="0"/>
              <a:t> </a:t>
            </a:r>
            <a:r>
              <a:rPr lang="tr-TR" sz="5000" dirty="0" err="1"/>
              <a:t>Dilaçar'ı</a:t>
            </a:r>
            <a:r>
              <a:rPr lang="tr-TR" sz="5000" dirty="0"/>
              <a:t> Beyoğlu'ndaki </a:t>
            </a:r>
            <a:r>
              <a:rPr lang="tr-TR" sz="5000" dirty="0" err="1"/>
              <a:t>Haşet</a:t>
            </a:r>
            <a:r>
              <a:rPr lang="tr-TR" sz="5000" dirty="0"/>
              <a:t> kitabevine gönderir ve Fransızca geometri kitapları aldırır. Kitaplar gelince uzmanlarla beraber gözden geçirmiş ve geometri kitabının ilk çalışmalarına başlamıştır. Kış ayları boyunca </a:t>
            </a:r>
            <a:r>
              <a:rPr lang="tr-TR" sz="5000" dirty="0">
                <a:hlinkClick r:id="rId5"/>
              </a:rPr>
              <a:t>Dolmabahçe Sarayı</a:t>
            </a:r>
            <a:r>
              <a:rPr lang="tr-TR" sz="5000" dirty="0"/>
              <a:t>'nda bu kitap üzerine çalışan Atatürk'ün hazırladığı kitap </a:t>
            </a:r>
            <a:r>
              <a:rPr lang="tr-TR" sz="5000" dirty="0">
                <a:hlinkClick r:id="rId6" tooltip="Milli Eğitim Bakanlığı"/>
              </a:rPr>
              <a:t>Milli Eğitim Bakanlığı</a:t>
            </a:r>
            <a:r>
              <a:rPr lang="tr-TR" sz="5000" dirty="0"/>
              <a:t> tarafından </a:t>
            </a:r>
            <a:r>
              <a:rPr lang="tr-TR" sz="5000" dirty="0">
                <a:hlinkClick r:id="rId7"/>
              </a:rPr>
              <a:t>1937</a:t>
            </a:r>
            <a:r>
              <a:rPr lang="tr-TR" sz="5000" dirty="0"/>
              <a:t>'de yayımlanmıştır. Atatürk kitabında Arapça ve Farsça kökenli bazı geometri terimlerine, üçgen, dörtgen, artı, eksi, çarpı, bölü, eşit, toplam, yüzey, uzay, boyut, çember, çap, açı... gibi günümüzde hala kullanmayı sürdürdüğümüz Türkçe karşılıklar bulunmuştur. 1936 yılının kışında Atatürk kitap üzerinde çalışır ve 44 sayfalık içinde geometri terimlerinin Türkçeleştiği kitap ortaya çıkar. </a:t>
            </a:r>
          </a:p>
          <a:p>
            <a:endParaRPr lang="tr-TR" dirty="0"/>
          </a:p>
        </p:txBody>
      </p:sp>
    </p:spTree>
    <p:extLst>
      <p:ext uri="{BB962C8B-B14F-4D97-AF65-F5344CB8AC3E}">
        <p14:creationId xmlns:p14="http://schemas.microsoft.com/office/powerpoint/2010/main" val="264365705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71600" y="1484784"/>
            <a:ext cx="6400800" cy="4248472"/>
          </a:xfrm>
        </p:spPr>
        <p:txBody>
          <a:bodyPr>
            <a:normAutofit fontScale="77500" lnSpcReduction="20000"/>
          </a:bodyPr>
          <a:lstStyle/>
          <a:p>
            <a:r>
              <a:rPr lang="tr-TR" dirty="0"/>
              <a:t>Kitabın yazarının Atatürk olduğu kitapta belirtilmez sadece kapağında </a:t>
            </a:r>
            <a:r>
              <a:rPr lang="tr-TR" i="1" dirty="0"/>
              <a:t>geometri öğretenlerle, bu konuda kitap yazacaklara kılavuz olarak Kültür Bakanlığı’nca neşredilmiştir</a:t>
            </a:r>
            <a:r>
              <a:rPr lang="tr-TR" dirty="0"/>
              <a:t> şeklinde bir not düşülür.</a:t>
            </a:r>
          </a:p>
          <a:p>
            <a:r>
              <a:rPr lang="tr-TR" dirty="0"/>
              <a:t>Osmanlı döneminde üçgene </a:t>
            </a:r>
            <a:r>
              <a:rPr lang="tr-TR" i="1" dirty="0"/>
              <a:t>müselles</a:t>
            </a:r>
            <a:r>
              <a:rPr lang="tr-TR" dirty="0"/>
              <a:t>, alan için </a:t>
            </a:r>
            <a:r>
              <a:rPr lang="tr-TR" i="1" dirty="0"/>
              <a:t>Mesaha-i sathiye</a:t>
            </a:r>
            <a:r>
              <a:rPr lang="tr-TR" dirty="0"/>
              <a:t>, dik açı yerine </a:t>
            </a:r>
            <a:r>
              <a:rPr lang="tr-TR" i="1" dirty="0"/>
              <a:t>zaviye-i kaime</a:t>
            </a:r>
            <a:r>
              <a:rPr lang="tr-TR" dirty="0"/>
              <a:t>, yükseklik yerine kaide irtifaı deniliyordu. üçgenin alanını tanımlamak için </a:t>
            </a:r>
            <a:r>
              <a:rPr lang="tr-TR" i="1" dirty="0"/>
              <a:t>üçgenin alanı taban uzunluğu ile yüksekliğinin çarpımının yarısına eşittir</a:t>
            </a:r>
            <a:r>
              <a:rPr lang="tr-TR" dirty="0"/>
              <a:t> tanımı yerine, </a:t>
            </a:r>
            <a:r>
              <a:rPr lang="tr-TR" i="1" dirty="0"/>
              <a:t>bir müsellesin mesaha-i </a:t>
            </a:r>
            <a:r>
              <a:rPr lang="tr-TR" i="1" dirty="0" err="1"/>
              <a:t>sathiyesi</a:t>
            </a:r>
            <a:r>
              <a:rPr lang="tr-TR" i="1" dirty="0"/>
              <a:t>, kaidesinin irtifaına hâsıl-ı </a:t>
            </a:r>
            <a:r>
              <a:rPr lang="tr-TR" i="1" dirty="0" err="1"/>
              <a:t>zarbinin</a:t>
            </a:r>
            <a:r>
              <a:rPr lang="tr-TR" i="1" dirty="0"/>
              <a:t> </a:t>
            </a:r>
            <a:r>
              <a:rPr lang="tr-TR" i="1" dirty="0" err="1"/>
              <a:t>nıfsına</a:t>
            </a:r>
            <a:r>
              <a:rPr lang="tr-TR" i="1" dirty="0"/>
              <a:t> müsavidir</a:t>
            </a:r>
            <a:r>
              <a:rPr lang="tr-TR" dirty="0"/>
              <a:t> deniliyordu.</a:t>
            </a:r>
            <a:r>
              <a:rPr lang="tr-TR" baseline="30000" dirty="0">
                <a:hlinkClick r:id="rId2"/>
              </a:rPr>
              <a:t>[2]</a:t>
            </a:r>
            <a:r>
              <a:rPr lang="tr-TR" dirty="0"/>
              <a:t> falan filan</a:t>
            </a:r>
          </a:p>
          <a:p>
            <a:r>
              <a:rPr lang="tr-TR" dirty="0"/>
              <a:t>Atatürk bizzat kendisi bir geometri kitabı yazdı. Osmanlıca eğitimde kullanılan geometri tabirlerinin yerine Türkçelerini buldu. Bu terimler bugün de Türkçe müfredatta değişmeden kullanılan </a:t>
            </a:r>
            <a:r>
              <a:rPr lang="tr-TR" b="1" i="1" dirty="0">
                <a:ln w="10541" cmpd="sng">
                  <a:solidFill>
                    <a:schemeClr val="accent1">
                      <a:shade val="88000"/>
                      <a:satMod val="110000"/>
                    </a:schemeClr>
                  </a:solidFill>
                  <a:prstDash val="solid"/>
                </a:ln>
                <a:solidFill>
                  <a:srgbClr val="FF0000"/>
                </a:solidFill>
              </a:rPr>
              <a:t>boyut, uzay, yüzey, düzey, çap, yarıçap, kesek, kesit, yay, çember, teğet, açı, açıortay, içters açı, dışters açı, taban, eğik, kırık, çekül, yatay, düşey, dikey, yöndeş, konum, üçgen, dörtgen, beşgen, çokgen, köşegen, eşkenar, ikizkenar, paralelkenar, yanal, yamuk, artı, eksi, çarpı, bölü, </a:t>
            </a:r>
            <a:r>
              <a:rPr lang="tr-TR" i="1" dirty="0"/>
              <a:t>eşit, toplam, oran, orantı, türev, alan, </a:t>
            </a:r>
            <a:r>
              <a:rPr lang="tr-TR" i="1" dirty="0" err="1"/>
              <a:t>varsayı</a:t>
            </a:r>
            <a:r>
              <a:rPr lang="tr-TR" i="1" dirty="0"/>
              <a:t>, gerekçe ,..</a:t>
            </a:r>
            <a:r>
              <a:rPr lang="tr-TR" dirty="0"/>
              <a:t> gibi kelimelerdir.</a:t>
            </a:r>
            <a:r>
              <a:rPr lang="tr-TR" baseline="30000" dirty="0">
                <a:hlinkClick r:id="rId3"/>
              </a:rPr>
              <a:t>[3]</a:t>
            </a:r>
            <a:endParaRPr lang="tr-TR" dirty="0"/>
          </a:p>
          <a:p>
            <a:endParaRPr lang="tr-TR" dirty="0"/>
          </a:p>
        </p:txBody>
      </p:sp>
    </p:spTree>
    <p:extLst>
      <p:ext uri="{BB962C8B-B14F-4D97-AF65-F5344CB8AC3E}">
        <p14:creationId xmlns:p14="http://schemas.microsoft.com/office/powerpoint/2010/main" val="117900659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92500" lnSpcReduction="10000"/>
          </a:bodyPr>
          <a:lstStyle/>
          <a:p>
            <a:endParaRPr lang="tr-TR" dirty="0" smtClean="0"/>
          </a:p>
          <a:p>
            <a:endParaRPr lang="tr-TR" dirty="0"/>
          </a:p>
          <a:p>
            <a:endParaRPr lang="tr-TR" dirty="0" smtClean="0"/>
          </a:p>
          <a:p>
            <a:endParaRPr lang="tr-TR" dirty="0"/>
          </a:p>
          <a:p>
            <a:endParaRPr lang="tr-TR" dirty="0" smtClean="0"/>
          </a:p>
          <a:p>
            <a:endParaRPr lang="tr-TR" dirty="0"/>
          </a:p>
          <a:p>
            <a:r>
              <a:rPr lang="tr-TR" dirty="0" smtClean="0"/>
              <a:t>                                                            </a:t>
            </a:r>
            <a:endParaRPr lang="tr-T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6324" y="1556792"/>
            <a:ext cx="3174998" cy="393151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1322" y="1566884"/>
            <a:ext cx="3060998" cy="388714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319588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71600" y="1844824"/>
            <a:ext cx="6400800" cy="3641577"/>
          </a:xfrm>
        </p:spPr>
        <p:txBody>
          <a:bodyPr>
            <a:normAutofit/>
          </a:bodyPr>
          <a:lstStyle/>
          <a:p>
            <a:r>
              <a:rPr lang="tr-T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Ad: </a:t>
            </a:r>
            <a:r>
              <a:rPr lang="tr-TR" sz="2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Musa</a:t>
            </a:r>
            <a:endParaRPr lang="tr-T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tr-TR" sz="2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Soyad</a:t>
            </a:r>
            <a:r>
              <a:rPr lang="tr-T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tr-TR" sz="2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Demir</a:t>
            </a:r>
          </a:p>
          <a:p>
            <a:r>
              <a:rPr lang="tr-T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Sınıf/No: </a:t>
            </a:r>
            <a:r>
              <a:rPr lang="tr-TR" sz="2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7/c 1133</a:t>
            </a:r>
          </a:p>
          <a:p>
            <a:r>
              <a:rPr lang="tr-T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Ders: </a:t>
            </a:r>
            <a:r>
              <a:rPr lang="tr-TR" sz="2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Matematik</a:t>
            </a:r>
          </a:p>
          <a:p>
            <a:r>
              <a:rPr lang="tr-T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Konu: </a:t>
            </a:r>
            <a:r>
              <a:rPr lang="tr-TR" sz="2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Atatürk’ün geometri alanında yaptığı çalışmalar</a:t>
            </a:r>
          </a:p>
          <a:p>
            <a:r>
              <a:rPr lang="tr-TR"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Öğretmen: </a:t>
            </a:r>
            <a:r>
              <a:rPr lang="tr-TR" sz="2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Yasin KIRAT</a:t>
            </a:r>
          </a:p>
        </p:txBody>
      </p:sp>
    </p:spTree>
    <p:extLst>
      <p:ext uri="{BB962C8B-B14F-4D97-AF65-F5344CB8AC3E}">
        <p14:creationId xmlns:p14="http://schemas.microsoft.com/office/powerpoint/2010/main" val="375892177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a Tasarımı">
  <a:themeElements>
    <a:clrScheme name="Moda Tasarımı">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Smokin">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oda Tasarımı">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86</TotalTime>
  <Words>811</Words>
  <Application>Microsoft Office PowerPoint</Application>
  <PresentationFormat>Ekran Gösterisi (4:3)</PresentationFormat>
  <Paragraphs>24</Paragraphs>
  <Slides>8</Slides>
  <Notes>0</Notes>
  <HiddenSlides>0</HiddenSlides>
  <MMClips>0</MMClips>
  <ScaleCrop>false</ScaleCrop>
  <HeadingPairs>
    <vt:vector size="4" baseType="variant">
      <vt:variant>
        <vt:lpstr>Tema</vt:lpstr>
      </vt:variant>
      <vt:variant>
        <vt:i4>1</vt:i4>
      </vt:variant>
      <vt:variant>
        <vt:lpstr>Slayt Başlıkları</vt:lpstr>
      </vt:variant>
      <vt:variant>
        <vt:i4>8</vt:i4>
      </vt:variant>
    </vt:vector>
  </HeadingPairs>
  <TitlesOfParts>
    <vt:vector size="9" baseType="lpstr">
      <vt:lpstr>Moda Tasarımı</vt:lpstr>
      <vt:lpstr>Atatürk’ün geometrİye verdİğİ önem</vt:lpstr>
      <vt:lpstr>geometrİ ve atatük</vt:lpstr>
      <vt:lpstr>PowerPoint Sunusu</vt:lpstr>
      <vt:lpstr>PowerPoint Sunusu</vt:lpstr>
      <vt:lpstr>Atatürk’ün geometrİ kİtabI</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Atatürk’ün geometrİye verdİğİ önem</dc:title>
  <dc:creator>musa</dc:creator>
  <cp:lastModifiedBy>musa</cp:lastModifiedBy>
  <cp:revision>1</cp:revision>
  <dcterms:created xsi:type="dcterms:W3CDTF">2011-05-05T11:37:47Z</dcterms:created>
  <dcterms:modified xsi:type="dcterms:W3CDTF">2011-05-05T13:04:28Z</dcterms:modified>
</cp:coreProperties>
</file>